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64" r:id="rId3"/>
    <p:sldId id="257" r:id="rId4"/>
    <p:sldId id="265" r:id="rId5"/>
    <p:sldId id="258" r:id="rId6"/>
    <p:sldId id="266" r:id="rId7"/>
    <p:sldId id="267" r:id="rId8"/>
    <p:sldId id="268" r:id="rId9"/>
    <p:sldId id="259" r:id="rId10"/>
    <p:sldId id="260" r:id="rId11"/>
    <p:sldId id="261" r:id="rId12"/>
    <p:sldId id="269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7378" autoAdjust="0"/>
  </p:normalViewPr>
  <p:slideViewPr>
    <p:cSldViewPr snapToGrid="0">
      <p:cViewPr varScale="1">
        <p:scale>
          <a:sx n="89" d="100"/>
          <a:sy n="89" d="100"/>
        </p:scale>
        <p:origin x="13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DFD0A-72EE-4282-A8C2-C6664E6D314D}" type="datetimeFigureOut">
              <a:rPr lang="hr-HR" smtClean="0"/>
              <a:t>6.5.2022.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8CA4E-71AE-460E-92F8-93FC0741B28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8940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smtClean="0"/>
              <a:t>- Svake 3 sekunde u svijetu se otkrije nova oboljela osoba od demencije</a:t>
            </a:r>
          </a:p>
          <a:p>
            <a:r>
              <a:rPr lang="hr-HR" altLang="sr-Latn-RS" smtClean="0"/>
              <a:t>Alzheimerova bolest (AB), kao najčešći tip demencije, progresivna je i neizliječiva neurodegenerativna bolest čiji je uzrok još uvijek nepoznat. Iako se bolest kod svakog bolesnika razvija na drugačiji način, u konačnici dolazi do potpunog gubitka emocionalnih i kognitivnih sposobnosti, oboljeli se ne mogu brinuti o sebi te u svim aspektima svog života ovise o neformalnim skrbnicima (najčešće članovima obitelji). Budući da kod nas još uvijek ne postoji registar oboljelih procjenuje se da je u Hrvatskoj oko 86000 osoba koje imaju Alzheimerovu bolest, a svake godine oboli novih 3000. Azheimerove bolest poprimila je pandemijske razmjere te se pretpostavlja da će jedna od tri osobe starije od 65 godina preminuti od nje. S obzirom na demografski trend starenja stanovništva u Republici Hrvatskoj (s prosječnom starosti od 43,6 godine) i činjenicu da smo jedna od najstarijih nacija u Europi, za očekivati je znatan porast oboljelih budući da incidencija bolesti raste s dobi. Usprkos brojnosti ove ranjive skupine, i tendenciji njezina rasta, oboljeli se suočavaju s brojnim problemima vezanim uz neodgovarajuću dostupnost liječenja antidementivima, pristup socijalnim naknadama i uslugama, sustavnu podršku obiteljima oboljelih, dostupnost odgovarajuće palijativne skrbi i stigmatizaciju u društvu. Primjerice, u gradu Osijeku još uvijek ne postoji dnevni boravak za osobe oboljele od Azheimerove bolesti, niti se za njih ne nudi odgovarajući smještaj u domovima za starije i nemoćne.</a:t>
            </a:r>
          </a:p>
          <a:p>
            <a:endParaRPr lang="hr-HR" altLang="sr-Latn-RS" smtClean="0"/>
          </a:p>
        </p:txBody>
      </p:sp>
      <p:sp>
        <p:nvSpPr>
          <p:cNvPr id="7172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6E460A-7AA9-4B80-8BB6-E96C3F127103}" type="slidenum">
              <a:rPr lang="hr-HR" altLang="sr-Latn-RS" smtClean="0">
                <a:latin typeface="Calibri" panose="020F0502020204030204" pitchFamily="34" charset="0"/>
              </a:rPr>
              <a:pPr/>
              <a:t>2</a:t>
            </a:fld>
            <a:endParaRPr lang="hr-HR" altLang="sr-Latn-R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402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Global, regional, and national burden of Alzheimer's disease and other dementias, 1990–2016: a systematic analysis for the Global Burden of Disease Study 2016</a:t>
            </a:r>
            <a:r>
              <a:rPr lang="hr-HR" dirty="0" smtClean="0"/>
              <a:t>. // </a:t>
            </a:r>
            <a:r>
              <a:rPr lang="hr-HR" dirty="0" err="1" smtClean="0"/>
              <a:t>Lancet</a:t>
            </a:r>
            <a:r>
              <a:rPr lang="hr-HR" dirty="0" smtClean="0"/>
              <a:t> 18,1(2019), 88-106. https://www.thelancet.com/journals/laneur/article/PIIS1474-4422(18)30403-4/fulltext</a:t>
            </a:r>
          </a:p>
          <a:p>
            <a:endParaRPr lang="hr-H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 because of population ageing and</a:t>
            </a:r>
            <a:r>
              <a:rPr lang="hr-HR" dirty="0" smtClean="0"/>
              <a:t> </a:t>
            </a:r>
            <a:r>
              <a:rPr lang="en-US" dirty="0" smtClean="0"/>
              <a:t>growth, the number of people affected by dementia more than</a:t>
            </a:r>
            <a:r>
              <a:rPr lang="hr-HR" dirty="0" smtClean="0"/>
              <a:t> </a:t>
            </a:r>
            <a:r>
              <a:rPr lang="en-US" dirty="0" smtClean="0"/>
              <a:t>doubled since 1990 and almost 44 million prevalent cases were</a:t>
            </a:r>
            <a:r>
              <a:rPr lang="hr-HR" dirty="0" smtClean="0"/>
              <a:t>  </a:t>
            </a:r>
            <a:r>
              <a:rPr lang="en-US" dirty="0" smtClean="0"/>
              <a:t>estimated globally in 2016</a:t>
            </a:r>
            <a:endParaRPr lang="hr-H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Age-</a:t>
            </a:r>
            <a:r>
              <a:rPr lang="en-US" dirty="0" err="1" smtClean="0"/>
              <a:t>standardised</a:t>
            </a:r>
            <a:r>
              <a:rPr lang="en-US" dirty="0" smtClean="0"/>
              <a:t> prevalence was 1·17 (1·17–1·18) times higher in females than in males</a:t>
            </a:r>
            <a:endParaRPr lang="hr-H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four modifiable risk factors that met GBD criteria for assessment (high body-mass index, high fasting plasma glucose, a diet high in sugar-sweetened beverages, and smoking). </a:t>
            </a:r>
            <a:endParaRPr lang="hr-H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More women than men died from dementia in 2016 (1·5 million, 95% UI 1·3–1·8 vs 0·8 million, 0·7–1·0). The age-</a:t>
            </a:r>
            <a:r>
              <a:rPr lang="en-US" dirty="0" err="1" smtClean="0"/>
              <a:t>standardised</a:t>
            </a:r>
            <a:r>
              <a:rPr lang="en-US" dirty="0" smtClean="0"/>
              <a:t> death rates in women were also higher than in men, in line with a higher prevalence in women than in men, indicating the female predominance was not simply due to the longer lifespan of women. 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DBB9A-2D38-49F8-8014-A5F79E4DAA4E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4171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smtClean="0"/>
              <a:t>William Utermohlen (UK based) je slikar koji je u 65. godini života (1995.) saznao da ima Alzheimerovu bolest. Tražeći očajnički što se to zbiva u njegovom umu, započeo je svoje promjene bilježiti autoportretima. S vremenom, slike njegova lica gube detalje. On više nije znao kamo da na slici stavi nos, uši… jer je sve više gubio spoznaju o svojem identitetu i svijest o sebi. Drugim riječima, slikao je onoliko dugo koliko se je mogao sjetiti i predočiti kako mu se čini da izgleda. Pokušavao je i dalje slikati, ali više nije mogao zabilježiti ništa osim osnovnog obrisa svoje glave. Zato prestaje slikati. </a:t>
            </a:r>
          </a:p>
        </p:txBody>
      </p:sp>
      <p:sp>
        <p:nvSpPr>
          <p:cNvPr id="10244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A2AC58C-A8FD-4761-9D26-8EDC36B38DB0}" type="slidenum">
              <a:rPr lang="hr-HR" altLang="sr-Latn-RS" smtClean="0">
                <a:latin typeface="Calibri" panose="020F0502020204030204" pitchFamily="34" charset="0"/>
              </a:rPr>
              <a:pPr/>
              <a:t>8</a:t>
            </a:fld>
            <a:endParaRPr lang="hr-HR" altLang="sr-Latn-R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476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Rezervirano mjesto bilježaka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hr-HR" altLang="sr-Latn-RS" dirty="0" smtClean="0"/>
              <a:t>Sukladno najnovijim istraživanjima </a:t>
            </a:r>
            <a:r>
              <a:rPr lang="hr-HR" altLang="sr-Latn-RS" dirty="0" err="1" smtClean="0"/>
              <a:t>Alzheimer's</a:t>
            </a:r>
            <a:r>
              <a:rPr lang="hr-HR" altLang="sr-Latn-RS" dirty="0" smtClean="0"/>
              <a:t> </a:t>
            </a:r>
            <a:r>
              <a:rPr lang="hr-HR" altLang="sr-Latn-RS" dirty="0" err="1" smtClean="0"/>
              <a:t>Disease</a:t>
            </a:r>
            <a:r>
              <a:rPr lang="hr-HR" altLang="sr-Latn-RS" dirty="0" smtClean="0"/>
              <a:t> International (ADI) objavio je </a:t>
            </a:r>
            <a:r>
              <a:rPr lang="hr-HR" altLang="sr-Latn-RS" dirty="0" err="1" smtClean="0"/>
              <a:t>infografiku</a:t>
            </a:r>
            <a:r>
              <a:rPr lang="hr-HR" altLang="sr-Latn-RS" dirty="0" smtClean="0"/>
              <a:t> o rizičnim faktorima za razvoj demencije.</a:t>
            </a:r>
          </a:p>
          <a:p>
            <a:pPr>
              <a:defRPr/>
            </a:pPr>
            <a:endParaRPr lang="hr-HR" altLang="sr-Latn-RS" dirty="0" smtClean="0"/>
          </a:p>
          <a:p>
            <a:pPr>
              <a:defRPr/>
            </a:pPr>
            <a:r>
              <a:rPr lang="hr-HR" b="1" dirty="0" smtClean="0"/>
              <a:t>Epidemiološki</a:t>
            </a:r>
            <a:r>
              <a:rPr lang="hr-HR" dirty="0" smtClean="0"/>
              <a:t> su utvrđeni mnogobrojni </a:t>
            </a:r>
            <a:r>
              <a:rPr lang="hr-HR" b="1" dirty="0" smtClean="0"/>
              <a:t>rizični čimbenici</a:t>
            </a:r>
            <a:r>
              <a:rPr lang="hr-HR" dirty="0" smtClean="0"/>
              <a:t> za nastanak bolesti, iako način njihovog utjecaja nije poznat.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hr-HR" b="1" dirty="0" smtClean="0"/>
              <a:t>dob</a:t>
            </a:r>
            <a:r>
              <a:rPr lang="hr-HR" dirty="0" smtClean="0"/>
              <a:t> je najznačajniji rizični činitelj (bolest se najčešće javlja u osoba između 65. i 85. godine života);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hr-HR" dirty="0" smtClean="0"/>
              <a:t>pozitivna obiteljska </a:t>
            </a:r>
            <a:r>
              <a:rPr lang="hr-HR" b="1" dirty="0" smtClean="0"/>
              <a:t>anamneza</a:t>
            </a:r>
            <a:r>
              <a:rPr lang="hr-HR" dirty="0" smtClean="0"/>
              <a:t> (</a:t>
            </a:r>
            <a:r>
              <a:rPr lang="hr-HR" dirty="0" err="1" smtClean="0"/>
              <a:t>naslijeđivanje</a:t>
            </a:r>
            <a:r>
              <a:rPr lang="hr-HR" dirty="0" smtClean="0"/>
              <a:t> oba e4 </a:t>
            </a:r>
            <a:r>
              <a:rPr lang="hr-HR" dirty="0" err="1" smtClean="0"/>
              <a:t>alela</a:t>
            </a:r>
            <a:r>
              <a:rPr lang="hr-HR" dirty="0" smtClean="0"/>
              <a:t> za </a:t>
            </a:r>
            <a:r>
              <a:rPr lang="hr-HR" dirty="0" err="1" smtClean="0"/>
              <a:t>apolipoprotein</a:t>
            </a:r>
            <a:r>
              <a:rPr lang="hr-HR" dirty="0" smtClean="0"/>
              <a:t> E);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hr-HR" b="1" dirty="0" smtClean="0"/>
              <a:t>ženski spol </a:t>
            </a:r>
            <a:r>
              <a:rPr lang="hr-HR" dirty="0" smtClean="0"/>
              <a:t>je češće podložan, iako prije 70. godine života češće obolijevaju muškarci (žene u prosjeku žive dulje od muškaraca);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hr-HR" b="1" dirty="0" smtClean="0"/>
              <a:t>trauma</a:t>
            </a:r>
            <a:r>
              <a:rPr lang="hr-HR" dirty="0" smtClean="0"/>
              <a:t> glave (jedna od brojnih pretpostavki je oštećenje </a:t>
            </a:r>
            <a:r>
              <a:rPr lang="hr-HR" dirty="0" err="1" smtClean="0"/>
              <a:t>mikrocirkulacije</a:t>
            </a:r>
            <a:r>
              <a:rPr lang="hr-HR" dirty="0" smtClean="0"/>
              <a:t> uslijed udarca ili čestih trauma glave, s ulaskom beta-</a:t>
            </a:r>
            <a:r>
              <a:rPr lang="hr-HR" dirty="0" err="1" smtClean="0"/>
              <a:t>amiloida</a:t>
            </a:r>
            <a:r>
              <a:rPr lang="hr-HR" dirty="0" smtClean="0"/>
              <a:t> putem krvi u mozak).</a:t>
            </a:r>
          </a:p>
          <a:p>
            <a:pPr>
              <a:defRPr/>
            </a:pPr>
            <a:endParaRPr lang="hr-HR" altLang="sr-Latn-RS" dirty="0" smtClean="0"/>
          </a:p>
        </p:txBody>
      </p:sp>
      <p:sp>
        <p:nvSpPr>
          <p:cNvPr id="12292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DF39436-5137-481D-9BE9-09AA94137C9C}" type="slidenum">
              <a:rPr lang="hr-HR" altLang="sr-Latn-RS" smtClean="0">
                <a:latin typeface="Calibri" panose="020F0502020204030204" pitchFamily="34" charset="0"/>
              </a:rPr>
              <a:pPr/>
              <a:t>9</a:t>
            </a:fld>
            <a:endParaRPr lang="hr-HR" altLang="sr-Latn-R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95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 smtClean="0"/>
          </a:p>
        </p:txBody>
      </p:sp>
      <p:sp>
        <p:nvSpPr>
          <p:cNvPr id="14340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C0EC67-D3D9-489B-92CE-645BD824CCA5}" type="slidenum">
              <a:rPr lang="hr-HR" altLang="sr-Latn-RS" smtClean="0">
                <a:latin typeface="Calibri" panose="020F0502020204030204" pitchFamily="34" charset="0"/>
              </a:rPr>
              <a:pPr/>
              <a:t>10</a:t>
            </a:fld>
            <a:endParaRPr lang="hr-HR" altLang="sr-Latn-R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631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978-088F-4644-B0E1-CAE9F33881E0}" type="datetime1">
              <a:rPr lang="hr-HR" smtClean="0"/>
              <a:t>6.5.2022.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Festival znanosti, Filozofski fakultet Osijek, 5. svibnja 2022. 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62ACA-DDEE-4143-8028-6EF51352823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0679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88724-A878-4D79-97A4-922CA782F62E}" type="datetime1">
              <a:rPr lang="hr-HR" smtClean="0"/>
              <a:t>6.5.2022.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Festival znanosti, Filozofski fakultet Osijek, 5. svibnja 2022. 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62ACA-DDEE-4143-8028-6EF51352823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7929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7BB5-AC41-46EE-BC1A-CA525D562DB3}" type="datetime1">
              <a:rPr lang="hr-HR" smtClean="0"/>
              <a:t>6.5.2022.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Festival znanosti, Filozofski fakultet Osijek, 5. svibnja 2022. 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62ACA-DDEE-4143-8028-6EF51352823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0479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A6D8A-33F3-4FC4-BA45-ED1D6572B056}" type="datetime1">
              <a:rPr lang="hr-HR" smtClean="0">
                <a:solidFill>
                  <a:prstClr val="black">
                    <a:tint val="75000"/>
                  </a:prstClr>
                </a:solidFill>
              </a:rPr>
              <a:t>6.5.2022.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 smtClean="0">
                <a:solidFill>
                  <a:prstClr val="black">
                    <a:tint val="75000"/>
                  </a:prstClr>
                </a:solidFill>
              </a:rPr>
              <a:t>Festival znanosti, Filozofski fakultet Osijek, 5. svibnja 2022. </a:t>
            </a: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ACC3EA-A408-45D2-A33E-046D91A3B2D8}" type="slidenum">
              <a:rPr lang="hr-HR" altLang="sr-Latn-R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961598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585" y="293689"/>
            <a:ext cx="8902700" cy="12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0648"/>
            <a:ext cx="109728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16E37-7E0A-48B9-AED1-972A7DE45082}" type="datetime1">
              <a:rPr lang="hr-HR" smtClean="0">
                <a:solidFill>
                  <a:prstClr val="black">
                    <a:tint val="75000"/>
                  </a:prstClr>
                </a:solidFill>
              </a:rPr>
              <a:t>6.5.2022.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 smtClean="0">
                <a:solidFill>
                  <a:prstClr val="black">
                    <a:tint val="75000"/>
                  </a:prstClr>
                </a:solidFill>
              </a:rPr>
              <a:t>Festival znanosti, Filozofski fakultet Osijek, 5. svibnja 2022. </a:t>
            </a: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E0B704-D338-4E9D-AC07-0B6A77D28244}" type="slidenum">
              <a:rPr lang="hr-HR" altLang="sr-Latn-R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773600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1FA0B-BB44-4EAD-98BB-EF3B5A0C30EB}" type="datetime1">
              <a:rPr lang="hr-HR" smtClean="0">
                <a:solidFill>
                  <a:prstClr val="black">
                    <a:tint val="75000"/>
                  </a:prstClr>
                </a:solidFill>
              </a:rPr>
              <a:t>6.5.2022.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 smtClean="0">
                <a:solidFill>
                  <a:prstClr val="black">
                    <a:tint val="75000"/>
                  </a:prstClr>
                </a:solidFill>
              </a:rPr>
              <a:t>Festival znanosti, Filozofski fakultet Osijek, 5. svibnja 2022. </a:t>
            </a: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A2DD56-1568-48AB-90D2-7A652A0DDBF9}" type="slidenum">
              <a:rPr lang="hr-HR" altLang="sr-Latn-R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586017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E0E14-05DB-447D-8629-1907410EFEC0}" type="datetime1">
              <a:rPr lang="hr-HR" smtClean="0">
                <a:solidFill>
                  <a:prstClr val="black">
                    <a:tint val="75000"/>
                  </a:prstClr>
                </a:solidFill>
              </a:rPr>
              <a:t>6.5.2022.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 smtClean="0">
                <a:solidFill>
                  <a:prstClr val="black">
                    <a:tint val="75000"/>
                  </a:prstClr>
                </a:solidFill>
              </a:rPr>
              <a:t>Festival znanosti, Filozofski fakultet Osijek, 5. svibnja 2022. </a:t>
            </a: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1D1043-F4C3-4DA9-BAB8-215415CCF76F}" type="slidenum">
              <a:rPr lang="hr-HR" altLang="sr-Latn-R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104143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C0BD4-08D8-4683-90D0-F2E3E49C3065}" type="datetime1">
              <a:rPr lang="hr-HR" smtClean="0">
                <a:solidFill>
                  <a:prstClr val="black">
                    <a:tint val="75000"/>
                  </a:prstClr>
                </a:solidFill>
              </a:rPr>
              <a:t>6.5.2022.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 smtClean="0">
                <a:solidFill>
                  <a:prstClr val="black">
                    <a:tint val="75000"/>
                  </a:prstClr>
                </a:solidFill>
              </a:rPr>
              <a:t>Festival znanosti, Filozofski fakultet Osijek, 5. svibnja 2022. </a:t>
            </a: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56FA43-053D-4D52-B91B-3C2191E5DB56}" type="slidenum">
              <a:rPr lang="hr-HR" altLang="sr-Latn-R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291522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91AD6-CBB1-49FE-9D46-EE87816672D6}" type="datetime1">
              <a:rPr lang="hr-HR" smtClean="0">
                <a:solidFill>
                  <a:prstClr val="black">
                    <a:tint val="75000"/>
                  </a:prstClr>
                </a:solidFill>
              </a:rPr>
              <a:t>6.5.2022.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 smtClean="0">
                <a:solidFill>
                  <a:prstClr val="black">
                    <a:tint val="75000"/>
                  </a:prstClr>
                </a:solidFill>
              </a:rPr>
              <a:t>Festival znanosti, Filozofski fakultet Osijek, 5. svibnja 2022. </a:t>
            </a: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383173-4032-4054-A6A1-77710165D00C}" type="slidenum">
              <a:rPr lang="hr-HR" altLang="sr-Latn-R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216681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0014"/>
            <a:ext cx="10109200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885" y="403225"/>
            <a:ext cx="4777316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D9F98-1BB2-4461-9DDC-DEBCBB068C63}" type="datetime1">
              <a:rPr lang="hr-HR" smtClean="0">
                <a:solidFill>
                  <a:prstClr val="black">
                    <a:tint val="75000"/>
                  </a:prstClr>
                </a:solidFill>
              </a:rPr>
              <a:t>6.5.2022.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 smtClean="0">
                <a:solidFill>
                  <a:prstClr val="black">
                    <a:tint val="75000"/>
                  </a:prstClr>
                </a:solidFill>
              </a:rPr>
              <a:t>Festival znanosti, Filozofski fakultet Osijek, 5. svibnja 2022. </a:t>
            </a: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26067F-4A60-4220-8885-8F8D18EE95B3}" type="slidenum">
              <a:rPr lang="hr-HR" altLang="sr-Latn-R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5044809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1A81A-0F66-4EC3-B0F9-48DFC9A092C3}" type="datetime1">
              <a:rPr lang="hr-HR" smtClean="0">
                <a:solidFill>
                  <a:prstClr val="black">
                    <a:tint val="75000"/>
                  </a:prstClr>
                </a:solidFill>
              </a:rPr>
              <a:t>6.5.2022.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 smtClean="0">
                <a:solidFill>
                  <a:prstClr val="black">
                    <a:tint val="75000"/>
                  </a:prstClr>
                </a:solidFill>
              </a:rPr>
              <a:t>Festival znanosti, Filozofski fakultet Osijek, 5. svibnja 2022. </a:t>
            </a: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909474-0188-419E-8050-E8E7C71BAEF6}" type="slidenum">
              <a:rPr lang="hr-HR" altLang="sr-Latn-R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669430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C9940-1112-4496-85C7-1C2DF9937AAE}" type="datetime1">
              <a:rPr lang="hr-HR" smtClean="0"/>
              <a:t>6.5.2022.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Festival znanosti, Filozofski fakultet Osijek, 5. svibnja 2022. 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62ACA-DDEE-4143-8028-6EF51352823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86068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0D48C-5DF5-45D0-A2E4-F6FDA786FF80}" type="datetime1">
              <a:rPr lang="hr-HR" smtClean="0">
                <a:solidFill>
                  <a:prstClr val="black">
                    <a:tint val="75000"/>
                  </a:prstClr>
                </a:solidFill>
              </a:rPr>
              <a:t>6.5.2022.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 smtClean="0">
                <a:solidFill>
                  <a:prstClr val="black">
                    <a:tint val="75000"/>
                  </a:prstClr>
                </a:solidFill>
              </a:rPr>
              <a:t>Festival znanosti, Filozofski fakultet Osijek, 5. svibnja 2022. </a:t>
            </a: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AB47C2-52C7-43E4-BD1B-D96F197C82C7}" type="slidenum">
              <a:rPr lang="hr-HR" altLang="sr-Latn-R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5350634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57368-EE78-42E0-A0F7-4229AF9DE982}" type="datetime1">
              <a:rPr lang="hr-HR" smtClean="0">
                <a:solidFill>
                  <a:prstClr val="black">
                    <a:tint val="75000"/>
                  </a:prstClr>
                </a:solidFill>
              </a:rPr>
              <a:t>6.5.2022.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 smtClean="0">
                <a:solidFill>
                  <a:prstClr val="black">
                    <a:tint val="75000"/>
                  </a:prstClr>
                </a:solidFill>
              </a:rPr>
              <a:t>Festival znanosti, Filozofski fakultet Osijek, 5. svibnja 2022. </a:t>
            </a: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0437DF-AF54-4F1B-B56B-16242A54A4C1}" type="slidenum">
              <a:rPr lang="hr-HR" altLang="sr-Latn-R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8987347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3F4F3-E9C7-48AC-812A-77F786709424}" type="datetime1">
              <a:rPr lang="hr-HR" smtClean="0">
                <a:solidFill>
                  <a:prstClr val="black">
                    <a:tint val="75000"/>
                  </a:prstClr>
                </a:solidFill>
              </a:rPr>
              <a:t>6.5.2022.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 smtClean="0">
                <a:solidFill>
                  <a:prstClr val="black">
                    <a:tint val="75000"/>
                  </a:prstClr>
                </a:solidFill>
              </a:rPr>
              <a:t>Festival znanosti, Filozofski fakultet Osijek, 5. svibnja 2022. </a:t>
            </a: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D68319-FF59-4856-9622-073F83BD2392}" type="slidenum">
              <a:rPr lang="hr-HR" altLang="sr-Latn-R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021906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0972A-F989-40AC-AD24-73C49054A964}" type="datetime1">
              <a:rPr lang="hr-HR" smtClean="0"/>
              <a:t>6.5.2022.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Festival znanosti, Filozofski fakultet Osijek, 5. svibnja 2022. 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62ACA-DDEE-4143-8028-6EF51352823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7550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BEEC-2DEA-4DA7-85A6-FC5D6DCFE779}" type="datetime1">
              <a:rPr lang="hr-HR" smtClean="0"/>
              <a:t>6.5.2022.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Festival znanosti, Filozofski fakultet Osijek, 5. svibnja 2022. 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62ACA-DDEE-4143-8028-6EF51352823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8290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973D-4357-4829-8321-79AD99F43E53}" type="datetime1">
              <a:rPr lang="hr-HR" smtClean="0"/>
              <a:t>6.5.2022.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Festival znanosti, Filozofski fakultet Osijek, 5. svibnja 2022. </a:t>
            </a:r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62ACA-DDEE-4143-8028-6EF51352823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2675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74539-41DE-4C58-AF8D-8A23CD12A9BA}" type="datetime1">
              <a:rPr lang="hr-HR" smtClean="0"/>
              <a:t>6.5.2022.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Festival znanosti, Filozofski fakultet Osijek, 5. svibnja 2022. 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62ACA-DDEE-4143-8028-6EF51352823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4343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42CCC-3292-49A7-A870-657462752AD1}" type="datetime1">
              <a:rPr lang="hr-HR" smtClean="0"/>
              <a:t>6.5.2022.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Festival znanosti, Filozofski fakultet Osijek, 5. svibnja 2022. </a:t>
            </a:r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62ACA-DDEE-4143-8028-6EF51352823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4654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F40A-3E80-41E2-8DD7-CF9227FE90E7}" type="datetime1">
              <a:rPr lang="hr-HR" smtClean="0"/>
              <a:t>6.5.2022.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Festival znanosti, Filozofski fakultet Osijek, 5. svibnja 2022. 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62ACA-DDEE-4143-8028-6EF51352823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7414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3F46-25D7-45DE-AD3B-A9D77B7C5C75}" type="datetime1">
              <a:rPr lang="hr-HR" smtClean="0"/>
              <a:t>6.5.2022.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Festival znanosti, Filozofski fakultet Osijek, 5. svibnja 2022. 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62ACA-DDEE-4143-8028-6EF51352823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2852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196A5-9486-45CD-9C34-92C0C7F88225}" type="datetime1">
              <a:rPr lang="hr-HR" smtClean="0"/>
              <a:t>6.5.2022.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n-NO" smtClean="0"/>
              <a:t>Festival znanosti, Filozofski fakultet Osijek, 5. svibnja 2022. 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62ACA-DDEE-4143-8028-6EF51352823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3199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  <a:endParaRPr lang="hr-HR" altLang="sr-Latn-R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  <a:endParaRPr lang="hr-HR" altLang="sr-Latn-R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25F1501-C6FC-4BEE-BD8B-648F11562860}" type="datetime1">
              <a:rPr lang="hr-HR" smtClean="0">
                <a:solidFill>
                  <a:prstClr val="black">
                    <a:tint val="75000"/>
                  </a:prstClr>
                </a:solidFill>
              </a:rPr>
              <a:t>6.5.2022.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n-NO" smtClean="0">
                <a:solidFill>
                  <a:prstClr val="black">
                    <a:tint val="75000"/>
                  </a:prstClr>
                </a:solidFill>
              </a:rPr>
              <a:t>Festival znanosti, Filozofski fakultet Osijek, 5. svibnja 2022. </a:t>
            </a: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D656A4-929E-4A14-9F19-A3241DA1BA36}" type="slidenum">
              <a:rPr lang="hr-HR" altLang="sr-Latn-R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610285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2208213" y="2420938"/>
            <a:ext cx="80645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hr-HR" altLang="sr-Latn-RS" dirty="0">
                <a:solidFill>
                  <a:prstClr val="black"/>
                </a:solidFill>
              </a:rPr>
              <a:t>Kako knjižnice i muzeji mogu podići kvalitetu života osobama s Alzheimerovom bolešću?</a:t>
            </a:r>
            <a:endParaRPr lang="hr-HR" altLang="sr-Latn-RS" sz="1800" b="1" dirty="0">
              <a:solidFill>
                <a:prstClr val="black"/>
              </a:solidFill>
            </a:endParaRPr>
          </a:p>
        </p:txBody>
      </p:sp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4511675" y="4724400"/>
            <a:ext cx="5545138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0" fontAlgn="base" hangingPunct="0">
              <a:spcAft>
                <a:spcPct val="0"/>
              </a:spcAft>
            </a:pPr>
            <a:endParaRPr lang="hr-HR" altLang="sr-Latn-RS" sz="2000" dirty="0">
              <a:solidFill>
                <a:prstClr val="black"/>
              </a:solidFill>
            </a:endParaRPr>
          </a:p>
          <a:p>
            <a:pPr algn="r">
              <a:buNone/>
            </a:pPr>
            <a:r>
              <a:rPr lang="hr-HR" sz="2000" dirty="0" smtClean="0"/>
              <a:t>Sanjica </a:t>
            </a:r>
            <a:r>
              <a:rPr lang="hr-HR" sz="2000" dirty="0" err="1" smtClean="0"/>
              <a:t>Faletar</a:t>
            </a:r>
            <a:r>
              <a:rPr lang="hr-HR" sz="2000" dirty="0" smtClean="0"/>
              <a:t> Tanacković, Kornelija Petr Balog</a:t>
            </a:r>
          </a:p>
          <a:p>
            <a:pPr algn="r">
              <a:buNone/>
            </a:pPr>
            <a:r>
              <a:rPr lang="hr-HR" sz="2000" dirty="0" smtClean="0">
                <a:solidFill>
                  <a:schemeClr val="accent5">
                    <a:lumMod val="75000"/>
                  </a:schemeClr>
                </a:solidFill>
              </a:rPr>
              <a:t>Filozofski fakultet Osijek</a:t>
            </a:r>
          </a:p>
          <a:p>
            <a:pPr algn="r">
              <a:buNone/>
            </a:pPr>
            <a:r>
              <a:rPr lang="hr-HR" sz="2000" dirty="0" smtClean="0"/>
              <a:t>Jesenka </a:t>
            </a:r>
            <a:r>
              <a:rPr lang="hr-HR" sz="2000" dirty="0" err="1" smtClean="0"/>
              <a:t>Ricl</a:t>
            </a:r>
            <a:endParaRPr lang="hr-HR" sz="2000" dirty="0" smtClean="0"/>
          </a:p>
          <a:p>
            <a:pPr algn="r">
              <a:buNone/>
            </a:pPr>
            <a:r>
              <a:rPr lang="hr-HR" sz="2000" dirty="0" smtClean="0">
                <a:solidFill>
                  <a:schemeClr val="accent5">
                    <a:lumMod val="75000"/>
                  </a:schemeClr>
                </a:solidFill>
              </a:rPr>
              <a:t>Muzej Slavonije Osijek</a:t>
            </a:r>
            <a:endParaRPr lang="hr-HR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12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4976019"/>
            <a:ext cx="1800225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28" y="210344"/>
            <a:ext cx="1552575" cy="1466850"/>
          </a:xfrm>
          <a:prstGeom prst="rect">
            <a:avLst/>
          </a:prstGeom>
        </p:spPr>
      </p:pic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26067F-4A60-4220-8885-8F8D18EE95B3}" type="slidenum">
              <a:rPr lang="hr-HR" altLang="sr-Latn-R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10094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75" y="69850"/>
            <a:ext cx="9050338" cy="678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Festival znanosti, Filozofski fakultet Osijek, 5. svibnja 2022. </a:t>
            </a:r>
            <a:endParaRPr lang="hr-HR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62ACA-DDEE-4143-8028-6EF51352823C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45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Projekti vezani uz Alzheimerovu bolest </a:t>
            </a:r>
            <a:br>
              <a:rPr lang="hr-HR" dirty="0" smtClean="0"/>
            </a:br>
            <a:r>
              <a:rPr lang="hr-HR" sz="3200" dirty="0" smtClean="0">
                <a:solidFill>
                  <a:schemeClr val="accent5">
                    <a:lumMod val="75000"/>
                  </a:schemeClr>
                </a:solidFill>
              </a:rPr>
              <a:t>(Filozofski fakultet Osijek, Muzej Slavonije Osijek)</a:t>
            </a:r>
            <a:endParaRPr lang="hr-H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2018.-2020. Informacijske potrebe oboljelih od Alzheimerove bolesti i članova njihovih obitelji (UNIOS ZUP 2018-76), </a:t>
            </a:r>
            <a:r>
              <a:rPr lang="hr-HR" b="1" dirty="0" smtClean="0"/>
              <a:t>Sanjica </a:t>
            </a:r>
            <a:r>
              <a:rPr lang="hr-HR" b="1" dirty="0" err="1" smtClean="0"/>
              <a:t>Faletar</a:t>
            </a:r>
            <a:r>
              <a:rPr lang="hr-HR" b="1" dirty="0" smtClean="0"/>
              <a:t> Tanacković</a:t>
            </a:r>
            <a:r>
              <a:rPr lang="hr-HR" dirty="0" smtClean="0"/>
              <a:t>, Kornelija Petr Balog</a:t>
            </a:r>
          </a:p>
          <a:p>
            <a:r>
              <a:rPr lang="hr-HR" dirty="0" smtClean="0"/>
              <a:t>2021.-2024. Izgradnja demenciji prijateljskih narodnih knjižnica: teorijske i praktične pretpostavke (FFOS-002), </a:t>
            </a:r>
            <a:r>
              <a:rPr lang="hr-HR" b="1" dirty="0" smtClean="0"/>
              <a:t>Sanjica </a:t>
            </a:r>
            <a:r>
              <a:rPr lang="hr-HR" b="1" dirty="0" err="1" smtClean="0"/>
              <a:t>Faletar</a:t>
            </a:r>
            <a:r>
              <a:rPr lang="hr-HR" b="1" dirty="0" smtClean="0"/>
              <a:t> Tanacković</a:t>
            </a:r>
            <a:r>
              <a:rPr lang="hr-HR" dirty="0" smtClean="0"/>
              <a:t>, Kornelija Petr Balog, Zoran </a:t>
            </a:r>
            <a:r>
              <a:rPr lang="hr-HR" dirty="0" err="1" smtClean="0"/>
              <a:t>Velagić</a:t>
            </a:r>
            <a:endParaRPr lang="hr-HR" dirty="0" smtClean="0"/>
          </a:p>
          <a:p>
            <a:r>
              <a:rPr lang="hr-HR" dirty="0" smtClean="0"/>
              <a:t>2020.-2023. </a:t>
            </a:r>
            <a:r>
              <a:rPr lang="hr-HR" dirty="0" err="1" smtClean="0"/>
              <a:t>Box</a:t>
            </a:r>
            <a:r>
              <a:rPr lang="hr-HR" dirty="0" smtClean="0"/>
              <a:t> of </a:t>
            </a:r>
            <a:r>
              <a:rPr lang="hr-HR" dirty="0" err="1" smtClean="0"/>
              <a:t>our</a:t>
            </a:r>
            <a:r>
              <a:rPr lang="hr-HR" dirty="0" smtClean="0"/>
              <a:t> </a:t>
            </a:r>
            <a:r>
              <a:rPr lang="hr-HR" dirty="0" err="1" smtClean="0"/>
              <a:t>memories</a:t>
            </a:r>
            <a:r>
              <a:rPr lang="hr-HR" dirty="0" smtClean="0"/>
              <a:t> - </a:t>
            </a:r>
            <a:r>
              <a:rPr lang="hr-HR" dirty="0" err="1" smtClean="0"/>
              <a:t>Adult</a:t>
            </a:r>
            <a:r>
              <a:rPr lang="hr-HR" dirty="0" smtClean="0"/>
              <a:t> </a:t>
            </a:r>
            <a:r>
              <a:rPr lang="hr-HR" dirty="0" err="1" smtClean="0"/>
              <a:t>education</a:t>
            </a:r>
            <a:r>
              <a:rPr lang="hr-HR" dirty="0" smtClean="0"/>
              <a:t> programe </a:t>
            </a:r>
            <a:r>
              <a:rPr lang="hr-HR" dirty="0" err="1" smtClean="0"/>
              <a:t>caring</a:t>
            </a:r>
            <a:r>
              <a:rPr lang="hr-HR" dirty="0" smtClean="0"/>
              <a:t> for </a:t>
            </a:r>
            <a:r>
              <a:rPr lang="hr-HR" dirty="0" err="1" smtClean="0"/>
              <a:t>memory</a:t>
            </a:r>
            <a:r>
              <a:rPr lang="hr-HR" dirty="0" smtClean="0"/>
              <a:t> loss / Kutija naših sjećanja - obrazovanje odraslih u području brige o osobama s gubitkom pamćenja, </a:t>
            </a:r>
            <a:r>
              <a:rPr lang="hr-HR" dirty="0" err="1" smtClean="0"/>
              <a:t>Erasmus</a:t>
            </a:r>
            <a:r>
              <a:rPr lang="hr-HR" dirty="0" smtClean="0"/>
              <a:t> Plus, 2020-1-PL-KA204-081598, Jesenka </a:t>
            </a:r>
            <a:r>
              <a:rPr lang="hr-HR" dirty="0" err="1" smtClean="0"/>
              <a:t>Ricl</a:t>
            </a:r>
            <a:endParaRPr lang="hr-HR" dirty="0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Festival znanosti, Filozofski fakultet Osijek, 5. svibnja 2022. </a:t>
            </a:r>
            <a:endParaRPr lang="hr-HR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62ACA-DDEE-4143-8028-6EF51352823C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048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/>
          <p:cNvSpPr>
            <a:spLocks noGrp="1"/>
          </p:cNvSpPr>
          <p:nvPr>
            <p:ph type="title"/>
          </p:nvPr>
        </p:nvSpPr>
        <p:spPr>
          <a:xfrm>
            <a:off x="1981200" y="260350"/>
            <a:ext cx="8229600" cy="1143000"/>
          </a:xfrm>
        </p:spPr>
        <p:txBody>
          <a:bodyPr/>
          <a:lstStyle/>
          <a:p>
            <a:r>
              <a:rPr lang="hr-HR" altLang="sr-Latn-RS" smtClean="0"/>
              <a:t>Alzheimerova bolest</a:t>
            </a:r>
          </a:p>
        </p:txBody>
      </p:sp>
      <p:sp>
        <p:nvSpPr>
          <p:cNvPr id="6147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altLang="sr-Latn-RS" smtClean="0"/>
              <a:t>Najčešća vrsta demencije (60%-80% slučajeva)</a:t>
            </a:r>
          </a:p>
          <a:p>
            <a:r>
              <a:rPr lang="hr-HR" altLang="sr-Latn-RS" smtClean="0"/>
              <a:t>Progresivna, neizlječiva, neuro-degenerativna bolest – uzrok još uvijek nepoznat</a:t>
            </a:r>
          </a:p>
          <a:p>
            <a:r>
              <a:rPr lang="hr-HR" altLang="sr-Latn-RS" smtClean="0"/>
              <a:t>2020. – 50 mil oboljelih u svijetu</a:t>
            </a:r>
          </a:p>
          <a:p>
            <a:pPr lvl="1"/>
            <a:r>
              <a:rPr lang="hr-HR" altLang="sr-Latn-RS" smtClean="0"/>
              <a:t>Svake godine 10 mil novih slučajeva</a:t>
            </a:r>
          </a:p>
          <a:p>
            <a:r>
              <a:rPr lang="hr-HR" altLang="sr-Latn-RS" smtClean="0"/>
              <a:t>Hrvatska – cca 90.000 oboljelih (nema registra oboljelih)</a:t>
            </a:r>
          </a:p>
          <a:p>
            <a:pPr lvl="1"/>
            <a:r>
              <a:rPr lang="hr-HR" altLang="sr-Latn-RS" smtClean="0"/>
              <a:t>Do 2050. – između 260.000-300.000 oboljelih od nekog oblika demencije</a:t>
            </a:r>
          </a:p>
          <a:p>
            <a:endParaRPr lang="hr-HR" altLang="sr-Latn-RS" smtClean="0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Festival znanosti, Filozofski fakultet Osijek, 5. svibnja 2022. </a:t>
            </a:r>
            <a:endParaRPr lang="hr-HR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62ACA-DDEE-4143-8028-6EF51352823C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928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3200"/>
              <a:t>Alzheimerova bolest: najčešći uzrok demencije</a:t>
            </a:r>
          </a:p>
        </p:txBody>
      </p:sp>
      <p:sp>
        <p:nvSpPr>
          <p:cNvPr id="4099" name="Rectangle 2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r-HR" altLang="sr-Latn-RS" sz="1800">
                <a:solidFill>
                  <a:schemeClr val="tx2"/>
                </a:solidFill>
              </a:rPr>
              <a:t>Najčešći uzroci demencije</a:t>
            </a:r>
          </a:p>
        </p:txBody>
      </p:sp>
      <p:pic>
        <p:nvPicPr>
          <p:cNvPr id="4100" name="Picture 18" descr="Grafikon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5913" y="2565400"/>
            <a:ext cx="7416800" cy="3709988"/>
          </a:xfrm>
        </p:spPr>
      </p:pic>
      <p:sp>
        <p:nvSpPr>
          <p:cNvPr id="2" name="TekstniOkvir 1"/>
          <p:cNvSpPr txBox="1"/>
          <p:nvPr/>
        </p:nvSpPr>
        <p:spPr>
          <a:xfrm>
            <a:off x="8537171" y="6409113"/>
            <a:ext cx="3034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/>
              <a:t>Izvor: </a:t>
            </a:r>
            <a:r>
              <a:rPr lang="hr-HR" sz="1400" dirty="0" err="1" smtClean="0"/>
              <a:t>Soldo</a:t>
            </a:r>
            <a:r>
              <a:rPr lang="hr-HR" sz="1400" dirty="0" smtClean="0"/>
              <a:t> Butković, 2022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167998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7" y="1314450"/>
            <a:ext cx="9166226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kstniOkvir 2"/>
          <p:cNvSpPr txBox="1">
            <a:spLocks noChangeArrowheads="1"/>
          </p:cNvSpPr>
          <p:nvPr/>
        </p:nvSpPr>
        <p:spPr bwMode="auto">
          <a:xfrm>
            <a:off x="2520951" y="987425"/>
            <a:ext cx="2593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1800">
                <a:latin typeface="Arial" panose="020B0604020202020204" pitchFamily="34" charset="0"/>
              </a:rPr>
              <a:t>Zdrava osoba</a:t>
            </a:r>
          </a:p>
        </p:txBody>
      </p:sp>
      <p:sp>
        <p:nvSpPr>
          <p:cNvPr id="8196" name="TekstniOkvir 3"/>
          <p:cNvSpPr txBox="1">
            <a:spLocks noChangeArrowheads="1"/>
          </p:cNvSpPr>
          <p:nvPr/>
        </p:nvSpPr>
        <p:spPr bwMode="auto">
          <a:xfrm>
            <a:off x="7310439" y="1112839"/>
            <a:ext cx="2505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hr-HR" altLang="sr-Latn-RS" sz="1800">
              <a:latin typeface="Arial" panose="020B0604020202020204" pitchFamily="34" charset="0"/>
            </a:endParaRPr>
          </a:p>
        </p:txBody>
      </p:sp>
      <p:sp>
        <p:nvSpPr>
          <p:cNvPr id="8197" name="TekstniOkvir 4"/>
          <p:cNvSpPr txBox="1">
            <a:spLocks noChangeArrowheads="1"/>
          </p:cNvSpPr>
          <p:nvPr/>
        </p:nvSpPr>
        <p:spPr bwMode="auto">
          <a:xfrm>
            <a:off x="7310439" y="1074739"/>
            <a:ext cx="2143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1800">
                <a:latin typeface="Arial" panose="020B0604020202020204" pitchFamily="34" charset="0"/>
              </a:rPr>
              <a:t>Oboljela osoba</a:t>
            </a:r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Festival znanosti, Filozofski fakultet Osijek, 5. svibnja 2022. </a:t>
            </a:r>
            <a:endParaRPr lang="hr-HR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62ACA-DDEE-4143-8028-6EF51352823C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861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3200"/>
              <a:t>Sve veći teret Alzheimerove demencije</a:t>
            </a:r>
          </a:p>
        </p:txBody>
      </p:sp>
      <p:pic>
        <p:nvPicPr>
          <p:cNvPr id="7171" name="Picture 5" descr="Slide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9151" y="2133600"/>
            <a:ext cx="6188075" cy="4114800"/>
          </a:xfrm>
        </p:spPr>
      </p:pic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3051175" y="1427163"/>
            <a:ext cx="49164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r-Latn-CS" altLang="sr-Latn-RS" sz="1800"/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3071814" y="1557338"/>
            <a:ext cx="43195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r-HR" altLang="sr-Latn-RS" sz="1600" b="1">
                <a:solidFill>
                  <a:schemeClr val="tx2"/>
                </a:solidFill>
              </a:rPr>
              <a:t>Prevalencija demencije prema dobi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8537171" y="6409113"/>
            <a:ext cx="3034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/>
              <a:t>Izvor: </a:t>
            </a:r>
            <a:r>
              <a:rPr lang="hr-HR" sz="1400" dirty="0" err="1" smtClean="0"/>
              <a:t>Soldo</a:t>
            </a:r>
            <a:r>
              <a:rPr lang="hr-HR" sz="1400" dirty="0" smtClean="0"/>
              <a:t> Butković, 2022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402726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794" y="917171"/>
            <a:ext cx="8286161" cy="5369433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2872691" y="6301994"/>
            <a:ext cx="63253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/>
              <a:t>Izvor: </a:t>
            </a:r>
            <a:r>
              <a:rPr lang="en-US" sz="1400" i="1" dirty="0"/>
              <a:t>A Public Health Priority</a:t>
            </a:r>
            <a:r>
              <a:rPr lang="en-US" sz="1400" dirty="0"/>
              <a:t>, World Health Organization 2012</a:t>
            </a:r>
            <a:endParaRPr lang="hr-HR" sz="1400" dirty="0"/>
          </a:p>
        </p:txBody>
      </p:sp>
      <p:sp>
        <p:nvSpPr>
          <p:cNvPr id="5" name="TekstniOkvir 4"/>
          <p:cNvSpPr txBox="1"/>
          <p:nvPr/>
        </p:nvSpPr>
        <p:spPr>
          <a:xfrm>
            <a:off x="3258590" y="317006"/>
            <a:ext cx="574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err="1" smtClean="0">
                <a:solidFill>
                  <a:schemeClr val="accent5">
                    <a:lumMod val="75000"/>
                  </a:schemeClr>
                </a:solidFill>
              </a:rPr>
              <a:t>Alzheimer</a:t>
            </a:r>
            <a:r>
              <a:rPr lang="hr-HR" sz="3200" b="1" dirty="0" smtClean="0">
                <a:solidFill>
                  <a:schemeClr val="accent5">
                    <a:lumMod val="75000"/>
                  </a:schemeClr>
                </a:solidFill>
              </a:rPr>
              <a:t> na svjetskoj razini </a:t>
            </a:r>
            <a:endParaRPr lang="hr-HR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13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9892" y="1338358"/>
            <a:ext cx="6553768" cy="4029805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5307291" y="5599522"/>
            <a:ext cx="6353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Izvor: Croatian National Institute for </a:t>
            </a:r>
            <a:r>
              <a:rPr lang="hr-HR" dirty="0" err="1" smtClean="0"/>
              <a:t>Public</a:t>
            </a:r>
            <a:r>
              <a:rPr lang="hr-HR" dirty="0" smtClean="0"/>
              <a:t> Health, 2012-2016, https://www.hzjz.hr/aktualnosti/alzheimerova-bolest/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197963" y="669303"/>
            <a:ext cx="2234152" cy="1168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669303" y="1347785"/>
            <a:ext cx="3214540" cy="1477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000" dirty="0" smtClean="0"/>
              <a:t>Hrvatska, AB pacijenti: </a:t>
            </a:r>
          </a:p>
          <a:p>
            <a:pPr>
              <a:lnSpc>
                <a:spcPct val="150000"/>
              </a:lnSpc>
            </a:pPr>
            <a:r>
              <a:rPr lang="hr-HR" sz="2000" dirty="0" smtClean="0"/>
              <a:t>2018: 2% populacije</a:t>
            </a:r>
          </a:p>
          <a:p>
            <a:pPr>
              <a:lnSpc>
                <a:spcPct val="150000"/>
              </a:lnSpc>
            </a:pPr>
            <a:r>
              <a:rPr lang="hr-HR" sz="2000" dirty="0" smtClean="0"/>
              <a:t>2030: 3%</a:t>
            </a:r>
            <a:endParaRPr lang="hr-HR" sz="2000" dirty="0"/>
          </a:p>
        </p:txBody>
      </p:sp>
      <p:sp>
        <p:nvSpPr>
          <p:cNvPr id="7" name="TekstniOkvir 6"/>
          <p:cNvSpPr txBox="1"/>
          <p:nvPr/>
        </p:nvSpPr>
        <p:spPr>
          <a:xfrm>
            <a:off x="669303" y="3761295"/>
            <a:ext cx="3139126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sz="2000" dirty="0" smtClean="0"/>
              <a:t>Broj hospitaliziranih AB pacijenata u RH</a:t>
            </a:r>
            <a:r>
              <a:rPr lang="en-US" sz="2000" dirty="0" smtClean="0"/>
              <a:t>, 2012-2016</a:t>
            </a:r>
            <a:endParaRPr lang="hr-H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smtClean="0"/>
              <a:t>Narastao za 172%</a:t>
            </a:r>
            <a:endParaRPr lang="hr-HR" sz="2000" dirty="0"/>
          </a:p>
        </p:txBody>
      </p:sp>
      <p:sp>
        <p:nvSpPr>
          <p:cNvPr id="9" name="TekstniOkvir 8"/>
          <p:cNvSpPr txBox="1"/>
          <p:nvPr/>
        </p:nvSpPr>
        <p:spPr>
          <a:xfrm>
            <a:off x="5228705" y="274092"/>
            <a:ext cx="6104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Broj hospitaliziranih pacijenata u Hrvatskoj, 2012-2016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13641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225" y="620714"/>
            <a:ext cx="6408738" cy="59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kstniOkvir 4"/>
          <p:cNvSpPr txBox="1">
            <a:spLocks noChangeArrowheads="1"/>
          </p:cNvSpPr>
          <p:nvPr/>
        </p:nvSpPr>
        <p:spPr bwMode="auto">
          <a:xfrm>
            <a:off x="1774825" y="1400175"/>
            <a:ext cx="14224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1800">
                <a:latin typeface="Arial" panose="020B0604020202020204" pitchFamily="34" charset="0"/>
              </a:rPr>
              <a:t>William Utermohlen (1933-2007) 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smtClean="0"/>
              <a:t>Festival znanosti, Filozofski fakultet Osijek, 5. svibnja 2022. </a:t>
            </a:r>
            <a:endParaRPr lang="hr-HR"/>
          </a:p>
        </p:txBody>
      </p:sp>
      <p:sp>
        <p:nvSpPr>
          <p:cNvPr id="9221" name="Rezervirano mjesto broja slajda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8C27B3-4AB9-4847-BA61-0A1CF670C670}" type="slidenum">
              <a:rPr lang="hr-HR" altLang="sr-Latn-R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hr-HR" altLang="sr-Latn-R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30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34" y="203199"/>
            <a:ext cx="8982075" cy="633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Festival znanosti, Filozofski fakultet Osijek, 5. svibnja 2022. </a:t>
            </a:r>
            <a:endParaRPr lang="hr-HR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62ACA-DDEE-4143-8028-6EF51352823C}" type="slidenum">
              <a:rPr lang="hr-HR" smtClean="0"/>
              <a:t>9</a:t>
            </a:fld>
            <a:endParaRPr lang="hr-HR"/>
          </a:p>
        </p:txBody>
      </p:sp>
      <p:sp>
        <p:nvSpPr>
          <p:cNvPr id="4" name="TekstniOkvir 3"/>
          <p:cNvSpPr txBox="1"/>
          <p:nvPr/>
        </p:nvSpPr>
        <p:spPr>
          <a:xfrm>
            <a:off x="9574306" y="1366221"/>
            <a:ext cx="2398955" cy="203132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b="1" dirty="0" smtClean="0"/>
              <a:t>Dodatni rizični čimbenici: </a:t>
            </a:r>
          </a:p>
          <a:p>
            <a:pPr marL="342900" indent="-342900">
              <a:buAutoNum type="arabicPeriod"/>
            </a:pPr>
            <a:r>
              <a:rPr lang="hr-HR" dirty="0" smtClean="0"/>
              <a:t>Dob</a:t>
            </a:r>
          </a:p>
          <a:p>
            <a:pPr marL="342900" indent="-342900">
              <a:buAutoNum type="arabicPeriod"/>
            </a:pPr>
            <a:r>
              <a:rPr lang="hr-HR" dirty="0" smtClean="0"/>
              <a:t>Genetska predispozicija</a:t>
            </a:r>
          </a:p>
          <a:p>
            <a:pPr marL="342900" indent="-342900">
              <a:buAutoNum type="arabicPeriod"/>
            </a:pPr>
            <a:r>
              <a:rPr lang="hr-HR" dirty="0" smtClean="0"/>
              <a:t>Spol</a:t>
            </a:r>
          </a:p>
          <a:p>
            <a:pPr marL="342900" indent="-342900">
              <a:buAutoNum type="arabicPeriod"/>
            </a:pPr>
            <a:r>
              <a:rPr lang="hr-HR" dirty="0" smtClean="0"/>
              <a:t>Trauma glave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827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1765</TotalTime>
  <Words>948</Words>
  <Application>Microsoft Office PowerPoint</Application>
  <PresentationFormat>Widescreen</PresentationFormat>
  <Paragraphs>74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Verdana</vt:lpstr>
      <vt:lpstr>Tema sustava Office</vt:lpstr>
      <vt:lpstr>Office Theme</vt:lpstr>
      <vt:lpstr>PowerPoint Presentation</vt:lpstr>
      <vt:lpstr>Alzheimerova bolest</vt:lpstr>
      <vt:lpstr>Alzheimerova bolest: najčešći uzrok demencije</vt:lpstr>
      <vt:lpstr>PowerPoint Presentation</vt:lpstr>
      <vt:lpstr>Sve veći teret Alzheimerove demencije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Projekti vezani uz Alzheimerovu bolest  (Filozofski fakultet Osijek, Muzej Slavonije Osijek)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Korisnik</dc:creator>
  <cp:lastModifiedBy>Windows User</cp:lastModifiedBy>
  <cp:revision>8</cp:revision>
  <dcterms:created xsi:type="dcterms:W3CDTF">2022-05-03T08:55:25Z</dcterms:created>
  <dcterms:modified xsi:type="dcterms:W3CDTF">2022-05-06T11:23:39Z</dcterms:modified>
</cp:coreProperties>
</file>